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6920"/>
    <a:srgbClr val="007A37"/>
    <a:srgbClr val="E28700"/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124297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304800"/>
            <a:ext cx="8229600" cy="6476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395E89"/>
                </a:solidFill>
              </a:rPr>
              <a:t>DS 21® </a:t>
            </a:r>
            <a:endParaRPr lang="en-US" sz="3000" b="1" i="0" u="none" strike="noStrike" cap="none" dirty="0" smtClean="0">
              <a:solidFill>
                <a:srgbClr val="395E89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dirty="0" smtClean="0">
                <a:solidFill>
                  <a:srgbClr val="395E89"/>
                </a:solidFill>
              </a:rPr>
              <a:t>B</a:t>
            </a:r>
            <a:r>
              <a:rPr lang="en-US" sz="2400" b="1" u="none" strike="noStrike" cap="none" dirty="0" smtClean="0">
                <a:solidFill>
                  <a:srgbClr val="395E89"/>
                </a:solidFill>
              </a:rPr>
              <a:t>usiness </a:t>
            </a:r>
            <a:r>
              <a:rPr lang="en-US" sz="2400" b="1" dirty="0">
                <a:solidFill>
                  <a:srgbClr val="395E89"/>
                </a:solidFill>
              </a:rPr>
              <a:t>D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ecision </a:t>
            </a:r>
            <a:r>
              <a:rPr lang="en-US" sz="2400" b="1" dirty="0">
                <a:solidFill>
                  <a:srgbClr val="395E89"/>
                </a:solidFill>
              </a:rPr>
              <a:t>S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upport </a:t>
            </a:r>
            <a:r>
              <a:rPr lang="en-US" sz="2400" b="1" dirty="0">
                <a:solidFill>
                  <a:srgbClr val="395E89"/>
                </a:solidFill>
              </a:rPr>
              <a:t>S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oftware </a:t>
            </a:r>
            <a:r>
              <a:rPr lang="en-US" sz="2400" b="1" dirty="0">
                <a:solidFill>
                  <a:srgbClr val="395E89"/>
                </a:solidFill>
              </a:rPr>
              <a:t>F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or </a:t>
            </a:r>
            <a:r>
              <a:rPr lang="en-US" sz="2400" b="1" dirty="0">
                <a:solidFill>
                  <a:srgbClr val="395E89"/>
                </a:solidFill>
              </a:rPr>
              <a:t>T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he 21</a:t>
            </a:r>
            <a:r>
              <a:rPr lang="en-US" sz="2400" b="1" u="none" strike="noStrike" cap="none" baseline="30000" dirty="0">
                <a:solidFill>
                  <a:srgbClr val="395E89"/>
                </a:solidFill>
              </a:rPr>
              <a:t>st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 </a:t>
            </a:r>
            <a:r>
              <a:rPr lang="en-US" sz="2400" b="1" dirty="0">
                <a:solidFill>
                  <a:srgbClr val="395E89"/>
                </a:solidFill>
              </a:rPr>
              <a:t>C</a:t>
            </a:r>
            <a:r>
              <a:rPr lang="en-US" sz="2400" b="1" u="none" strike="noStrike" cap="none" dirty="0">
                <a:solidFill>
                  <a:srgbClr val="395E89"/>
                </a:solidFill>
              </a:rPr>
              <a:t>entury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000" b="1" i="1" dirty="0">
              <a:solidFill>
                <a:srgbClr val="395E89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▪"/>
            </a:pPr>
            <a:r>
              <a:rPr lang="en-US" sz="2800" b="0" i="0" u="none" strike="noStrike" cap="none" dirty="0" smtClean="0">
                <a:solidFill>
                  <a:schemeClr val="dk1"/>
                </a:solidFill>
              </a:rPr>
              <a:t>100</a:t>
            </a:r>
            <a:r>
              <a:rPr lang="en-US" sz="2800" b="0" i="0" u="none" strike="noStrike" cap="none" dirty="0">
                <a:solidFill>
                  <a:schemeClr val="dk1"/>
                </a:solidFill>
              </a:rPr>
              <a:t>% web-based, no installation or setup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▪"/>
            </a:pPr>
            <a:r>
              <a:rPr lang="en-US" sz="2800" b="0" i="0" u="none" strike="noStrike" cap="none" dirty="0">
                <a:solidFill>
                  <a:schemeClr val="dk1"/>
                </a:solidFill>
              </a:rPr>
              <a:t>Cost effective, true Cloud SAAS app, pay only for what you use, access anywhere, any time.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▪"/>
            </a:pPr>
            <a:r>
              <a:rPr lang="en-US" sz="2800" b="0" i="0" u="none" strike="noStrike" cap="none" dirty="0">
                <a:solidFill>
                  <a:schemeClr val="dk1"/>
                </a:solidFill>
              </a:rPr>
              <a:t>Simple, clear, guided step-by-step operation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▪"/>
            </a:pPr>
            <a:r>
              <a:rPr lang="en-US" sz="2800" b="0" i="0" u="none" strike="noStrike" cap="none" dirty="0">
                <a:solidFill>
                  <a:schemeClr val="dk1"/>
                </a:solidFill>
              </a:rPr>
              <a:t>Can be utilized by one person or a large team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▪"/>
            </a:pPr>
            <a:r>
              <a:rPr lang="en-US" sz="2800" b="0" i="0" u="none" strike="noStrike" cap="none" dirty="0">
                <a:solidFill>
                  <a:schemeClr val="dk1"/>
                </a:solidFill>
              </a:rPr>
              <a:t>Based on proven, business-tested statistical science</a:t>
            </a:r>
          </a:p>
          <a:p>
            <a:pPr marL="0" marR="0" lvl="0" indent="0" algn="l" rtl="0"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</a:endParaRP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36750" y="4813100"/>
            <a:ext cx="2457300" cy="17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23350" y="4806048"/>
            <a:ext cx="2524200" cy="15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00" y="4767948"/>
            <a:ext cx="1409700" cy="16667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" name="Shape 88"/>
          <p:cNvCxnSpPr/>
          <p:nvPr/>
        </p:nvCxnSpPr>
        <p:spPr>
          <a:xfrm>
            <a:off x="952300" y="1262350"/>
            <a:ext cx="7249199" cy="29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Shape 1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828800"/>
            <a:ext cx="8542199" cy="510089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 txBox="1"/>
          <p:nvPr/>
        </p:nvSpPr>
        <p:spPr>
          <a:xfrm>
            <a:off x="383375" y="139774"/>
            <a:ext cx="8542199" cy="130802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u="sng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 6: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all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comparisons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done, you can either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‘Save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Later’,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click on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‘Show Results’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display ranking report.</a:t>
            </a:r>
          </a:p>
        </p:txBody>
      </p:sp>
      <p:sp>
        <p:nvSpPr>
          <p:cNvPr id="4" name="Shape 142"/>
          <p:cNvSpPr/>
          <p:nvPr/>
        </p:nvSpPr>
        <p:spPr>
          <a:xfrm>
            <a:off x="3352800" y="1295400"/>
            <a:ext cx="2895600" cy="836743"/>
          </a:xfrm>
          <a:prstGeom prst="wedgeRoundRectCallout">
            <a:avLst>
              <a:gd name="adj1" fmla="val 3569"/>
              <a:gd name="adj2" fmla="val 89270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dirty="0" smtClean="0">
                <a:solidFill>
                  <a:srgbClr val="C75F09"/>
                </a:solidFill>
                <a:latin typeface="Calibri"/>
                <a:ea typeface="Calibri"/>
                <a:cs typeface="Calibri"/>
                <a:sym typeface="Calibri"/>
              </a:rPr>
              <a:t>Don’t navigate away from the ‘DECISION WINDOW’  screen before completing all comparisons, or saving the worktable for later. </a:t>
            </a:r>
            <a:r>
              <a:rPr lang="en-US" sz="1200" b="1" dirty="0" smtClean="0">
                <a:solidFill>
                  <a:srgbClr val="C75F09"/>
                </a:solidFill>
                <a:latin typeface="Calibri"/>
                <a:ea typeface="Calibri"/>
                <a:cs typeface="Calibri"/>
                <a:sym typeface="Calibri"/>
              </a:rPr>
              <a:t>Work will be lost</a:t>
            </a:r>
            <a:r>
              <a:rPr lang="en-US" sz="1200" dirty="0" smtClean="0">
                <a:solidFill>
                  <a:srgbClr val="C75F09"/>
                </a:solidFill>
                <a:latin typeface="Calibri"/>
                <a:ea typeface="Calibri"/>
                <a:cs typeface="Calibri"/>
                <a:sym typeface="Calibri"/>
              </a:rPr>
              <a:t>, otherwise</a:t>
            </a:r>
            <a:endParaRPr lang="en-US" sz="1200" dirty="0">
              <a:solidFill>
                <a:srgbClr val="C75F0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5791200"/>
            <a:ext cx="229227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Completed Decision Session</a:t>
            </a:r>
          </a:p>
          <a:p>
            <a:r>
              <a:rPr lang="en-US" sz="1200" dirty="0" smtClean="0"/>
              <a:t>All dots are green</a:t>
            </a:r>
            <a:endParaRPr lang="en-US" sz="1200" dirty="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Shape 1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47800"/>
            <a:ext cx="8153399" cy="526611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Shape 162"/>
          <p:cNvSpPr txBox="1"/>
          <p:nvPr/>
        </p:nvSpPr>
        <p:spPr>
          <a:xfrm>
            <a:off x="457200" y="76200"/>
            <a:ext cx="8258512" cy="1200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you click on Show Results, you will be prompted with a warning stating that if you click ‘OK’, your account will be charged 1 token.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save the project, you may re-open it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later. Only 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criteria weighing can be changed, but not the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choices 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the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criteria themselves.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Shape 1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937" y="1897625"/>
            <a:ext cx="8543699" cy="482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/>
          <p:nvPr/>
        </p:nvSpPr>
        <p:spPr>
          <a:xfrm>
            <a:off x="6781800" y="3276600"/>
            <a:ext cx="838199" cy="3047999"/>
          </a:xfrm>
          <a:prstGeom prst="ellipse">
            <a:avLst/>
          </a:prstGeom>
          <a:noFill/>
          <a:ln w="25400" cap="flat" cmpd="sng">
            <a:solidFill>
              <a:srgbClr val="E36C0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380950" y="95725"/>
            <a:ext cx="8543699" cy="1668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dirty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STEP </a:t>
            </a:r>
            <a:r>
              <a:rPr lang="en-US" sz="2400" b="1" dirty="0" smtClean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7 </a:t>
            </a:r>
            <a:r>
              <a:rPr lang="en-US" sz="1800" b="1" dirty="0" smtClean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(final step)</a:t>
            </a:r>
            <a:r>
              <a:rPr lang="en-US" sz="2400" b="1" dirty="0" smtClean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2400" b="1" dirty="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you confirm acceptance of the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charge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by clicking ‘OK’ the comparison result will be displayed, showing the ranking of choices and their point scores.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also </a:t>
            </a:r>
            <a:r>
              <a:rPr lang="en-US" sz="1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PRINT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report, save as </a:t>
            </a:r>
            <a:r>
              <a:rPr lang="en-US" sz="1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PDF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result to yourself, or export to </a:t>
            </a:r>
            <a:r>
              <a:rPr lang="en-US" sz="1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Excel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as a CSV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64575" y="174300"/>
            <a:ext cx="8590800" cy="661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96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Use DS 21</a:t>
            </a:r>
            <a:r>
              <a:rPr lang="en-US" sz="259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® </a:t>
            </a:r>
            <a:r>
              <a:rPr lang="en-US" sz="2590" b="1" dirty="0">
                <a:solidFill>
                  <a:srgbClr val="395E89"/>
                </a:solidFill>
              </a:rPr>
              <a:t>T</a:t>
            </a:r>
            <a:r>
              <a:rPr lang="en-US" sz="259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en-US" sz="2960" b="1" dirty="0">
                <a:solidFill>
                  <a:srgbClr val="395E89"/>
                </a:solidFill>
              </a:rPr>
              <a:t>M</a:t>
            </a:r>
            <a:r>
              <a:rPr lang="en-US" sz="296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ake </a:t>
            </a:r>
            <a:r>
              <a:rPr lang="en-US" sz="2960" b="1" dirty="0">
                <a:solidFill>
                  <a:srgbClr val="395E89"/>
                </a:solidFill>
              </a:rPr>
              <a:t>I</a:t>
            </a:r>
            <a:r>
              <a:rPr lang="en-US" sz="296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mportant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960" b="1" dirty="0">
                <a:solidFill>
                  <a:srgbClr val="395E89"/>
                </a:solidFill>
              </a:rPr>
              <a:t>B</a:t>
            </a:r>
            <a:r>
              <a:rPr lang="en-US" sz="296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usiness </a:t>
            </a:r>
            <a:r>
              <a:rPr lang="en-US" sz="2960" b="1" dirty="0">
                <a:solidFill>
                  <a:srgbClr val="395E89"/>
                </a:solidFill>
              </a:rPr>
              <a:t>D</a:t>
            </a:r>
            <a:r>
              <a:rPr lang="en-US" sz="296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ecisions</a:t>
            </a:r>
            <a:r>
              <a:rPr lang="en-US" sz="2960" b="1" dirty="0">
                <a:solidFill>
                  <a:srgbClr val="395E89"/>
                </a:solidFill>
              </a:rPr>
              <a:t> Like</a:t>
            </a:r>
          </a:p>
          <a:p>
            <a:pPr marL="45720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 sz="2590"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Budget </a:t>
            </a:r>
            <a:r>
              <a:rPr lang="en-US" sz="259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dirty="0" smtClean="0"/>
              <a:t>Portfolio selection</a:t>
            </a:r>
            <a:endParaRPr lang="en-US"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Prioritize projects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Selecting a venture capital portfolio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strategy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 &amp; D and </a:t>
            </a:r>
            <a:r>
              <a:rPr lang="en-US" sz="2590" dirty="0"/>
              <a:t>i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nnovation choices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 or vendor selection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vs. buy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Move vs. stay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 tens of ideas and new products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Hiring decisions 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None/>
            </a:pPr>
            <a:r>
              <a:rPr lang="en-US" sz="259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 Or 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other choice or decision!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99615"/>
              <a:buFont typeface="Arial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Arial"/>
              <a:buNone/>
            </a:pPr>
            <a:endParaRPr sz="296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buClr>
                <a:schemeClr val="dk1"/>
              </a:buClr>
              <a:buSzPct val="98666"/>
              <a:buFont typeface="Arial"/>
              <a:buNone/>
            </a:pPr>
            <a:endParaRPr sz="296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7325" y="1276775"/>
            <a:ext cx="1828800" cy="13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31522" y="2817737"/>
            <a:ext cx="2000400" cy="16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42898" y="4643425"/>
            <a:ext cx="2703900" cy="1219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81000" y="117850"/>
            <a:ext cx="8381999" cy="6172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To use DS 21</a:t>
            </a:r>
            <a:r>
              <a:rPr lang="en-US" sz="28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®  </a:t>
            </a:r>
          </a:p>
          <a:p>
            <a:pPr marL="508000" marR="0" lvl="0" indent="-457200" rtl="0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</a:pPr>
            <a:r>
              <a:rPr lang="en-US" sz="2800" dirty="0" smtClean="0"/>
              <a:t>Y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purchase tokens. </a:t>
            </a:r>
          </a:p>
          <a:p>
            <a:pPr marL="508000" marR="0" lvl="0" indent="-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comparison session costs 1 token.</a:t>
            </a:r>
          </a:p>
          <a:p>
            <a:pPr marL="5080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purchase tokens go to “MY ACCOUNT”.</a:t>
            </a:r>
          </a:p>
          <a:p>
            <a:pPr marL="5080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as many tokens as you need.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Shape 1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079" y="2495825"/>
            <a:ext cx="7721400" cy="373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Shape 103"/>
          <p:cNvSpPr/>
          <p:nvPr/>
        </p:nvSpPr>
        <p:spPr>
          <a:xfrm flipH="1">
            <a:off x="4800600" y="2895600"/>
            <a:ext cx="762000" cy="1752600"/>
          </a:xfrm>
          <a:prstGeom prst="curvedRightArrow">
            <a:avLst>
              <a:gd name="adj1" fmla="val 25000"/>
              <a:gd name="adj2" fmla="val 47494"/>
              <a:gd name="adj3" fmla="val 25000"/>
            </a:avLst>
          </a:prstGeom>
          <a:solidFill>
            <a:srgbClr val="00B0F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3439379" cy="1300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sx="103000" sy="103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04800" y="228600"/>
            <a:ext cx="8686800" cy="6324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Now </a:t>
            </a:r>
            <a:r>
              <a:rPr lang="en-US" sz="2400" b="1" dirty="0">
                <a:solidFill>
                  <a:srgbClr val="395E89"/>
                </a:solidFill>
              </a:rPr>
              <a:t>Y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ou </a:t>
            </a:r>
            <a:r>
              <a:rPr lang="en-US" sz="2400" b="1" dirty="0">
                <a:solidFill>
                  <a:srgbClr val="395E89"/>
                </a:solidFill>
              </a:rPr>
              <a:t>A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re </a:t>
            </a:r>
            <a:r>
              <a:rPr lang="en-US" sz="2400" b="1" dirty="0">
                <a:solidFill>
                  <a:srgbClr val="395E89"/>
                </a:solidFill>
              </a:rPr>
              <a:t>R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eady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dirty="0">
                <a:solidFill>
                  <a:srgbClr val="395E89"/>
                </a:solidFill>
              </a:rPr>
              <a:t>T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en-US" sz="2400" b="1" dirty="0">
                <a:solidFill>
                  <a:srgbClr val="395E89"/>
                </a:solidFill>
              </a:rPr>
              <a:t>S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tart a </a:t>
            </a:r>
            <a:r>
              <a:rPr lang="en-US" sz="2400" b="1" dirty="0">
                <a:solidFill>
                  <a:srgbClr val="395E89"/>
                </a:solidFill>
              </a:rPr>
              <a:t>C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omparison &amp; Ranking </a:t>
            </a:r>
            <a:r>
              <a:rPr lang="en-US" sz="2400" b="1" dirty="0">
                <a:solidFill>
                  <a:srgbClr val="395E89"/>
                </a:solidFill>
              </a:rPr>
              <a:t>S</a:t>
            </a:r>
            <a:r>
              <a:rPr lang="en-US" sz="2400" b="1" i="0" u="none" strike="noStrike" cap="none" dirty="0">
                <a:solidFill>
                  <a:srgbClr val="395E89"/>
                </a:solidFill>
                <a:latin typeface="Calibri"/>
                <a:ea typeface="Calibri"/>
                <a:cs typeface="Calibri"/>
                <a:sym typeface="Calibri"/>
              </a:rPr>
              <a:t>ession</a:t>
            </a:r>
          </a:p>
          <a:p>
            <a:pPr marL="0" marR="0" lvl="0" indent="0" algn="l" rtl="0">
              <a:spcBef>
                <a:spcPts val="560"/>
              </a:spcBef>
              <a:buClr>
                <a:srgbClr val="0070C0"/>
              </a:buClr>
              <a:buSzPct val="25000"/>
              <a:buFont typeface="Arial"/>
              <a:buNone/>
            </a:pPr>
            <a:r>
              <a:rPr lang="en-US" sz="2800" dirty="0">
                <a:solidFill>
                  <a:srgbClr val="0070C0"/>
                </a:solidFill>
              </a:rPr>
              <a:t/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400" b="1" i="0" u="sng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 </a:t>
            </a:r>
            <a:r>
              <a:rPr lang="en-US" sz="2400" b="1" u="sng" dirty="0">
                <a:solidFill>
                  <a:srgbClr val="0070C0"/>
                </a:solidFill>
              </a:rPr>
              <a:t>1: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b="1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0070C0"/>
              </a:buClr>
              <a:buSzPct val="25000"/>
              <a:buFont typeface="Arial"/>
              <a:buNone/>
            </a:pPr>
            <a:r>
              <a:rPr lang="en-US" sz="2400" dirty="0" smtClean="0"/>
              <a:t>Click on the ‘COMPARE TOOL’ tab</a:t>
            </a:r>
            <a:endParaRPr lang="en-US" sz="2400" i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0070C0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sym typeface="Calibri"/>
              </a:rPr>
              <a:t>Enter a project name</a:t>
            </a:r>
            <a:r>
              <a:rPr lang="en-US" sz="2400" dirty="0"/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sym typeface="Calibri"/>
              </a:rPr>
              <a:t>and</a:t>
            </a:r>
          </a:p>
          <a:p>
            <a:pPr marL="0" marR="0" lvl="0" indent="0" algn="l" rtl="0">
              <a:spcBef>
                <a:spcPts val="560"/>
              </a:spcBef>
              <a:buClr>
                <a:srgbClr val="0070C0"/>
              </a:buClr>
              <a:buSzPct val="25000"/>
              <a:buFont typeface="Arial"/>
              <a:buNone/>
            </a:pPr>
            <a:r>
              <a:rPr lang="en-US" sz="2400" dirty="0"/>
              <a:t>C</a:t>
            </a:r>
            <a:r>
              <a:rPr lang="en-US" sz="2400" b="0" i="0" u="none" strike="noStrike" cap="none" dirty="0">
                <a:solidFill>
                  <a:schemeClr val="dk1"/>
                </a:solidFill>
                <a:sym typeface="Calibri"/>
              </a:rPr>
              <a:t>lick on </a:t>
            </a:r>
            <a:r>
              <a:rPr lang="en-US" sz="2400" dirty="0"/>
              <a:t>“</a:t>
            </a:r>
            <a:r>
              <a:rPr lang="en-US" sz="2400" b="0" i="0" u="none" strike="noStrike" cap="none" dirty="0">
                <a:solidFill>
                  <a:schemeClr val="dk1"/>
                </a:solidFill>
                <a:sym typeface="Calibri"/>
              </a:rPr>
              <a:t>CREATE PROJECT</a:t>
            </a:r>
            <a:r>
              <a:rPr lang="en-US" sz="2400" dirty="0"/>
              <a:t>”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8599" y="3352800"/>
            <a:ext cx="8438399" cy="2996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0" name="Shape 110"/>
          <p:cNvCxnSpPr/>
          <p:nvPr/>
        </p:nvCxnSpPr>
        <p:spPr>
          <a:xfrm rot="10800000" flipH="1">
            <a:off x="1771725" y="1151500"/>
            <a:ext cx="5949899" cy="749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" name="Striped Right Arrow 1"/>
          <p:cNvSpPr/>
          <p:nvPr/>
        </p:nvSpPr>
        <p:spPr>
          <a:xfrm rot="5400000">
            <a:off x="5325759" y="3081983"/>
            <a:ext cx="350106" cy="282145"/>
          </a:xfrm>
          <a:prstGeom prst="stripedRightArrow">
            <a:avLst>
              <a:gd name="adj1" fmla="val 43051"/>
              <a:gd name="adj2" fmla="val 46396"/>
            </a:avLst>
          </a:prstGeom>
          <a:solidFill>
            <a:schemeClr val="accent6">
              <a:lumMod val="75000"/>
              <a:alpha val="89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984400" y="331950"/>
            <a:ext cx="2413800" cy="3230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/>
          <p:nvPr/>
        </p:nvSpPr>
        <p:spPr>
          <a:xfrm>
            <a:off x="552925" y="331950"/>
            <a:ext cx="5522699" cy="220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i="0" u="sng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</a:t>
            </a:r>
            <a:r>
              <a:rPr lang="en-US" sz="2400" b="1" u="sng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2:</a:t>
            </a:r>
            <a:r>
              <a:rPr lang="en-US" sz="24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Enter choices to be compared. These choices can be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anually typed-in, </a:t>
            </a:r>
          </a:p>
          <a:p>
            <a:pPr marL="4572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mported from a single-column Excel spreadsheet,</a:t>
            </a:r>
          </a:p>
          <a:p>
            <a:pPr marL="4572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 you can use </a:t>
            </a:r>
            <a:r>
              <a:rPr lang="en-US" sz="18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methods together.  </a:t>
            </a:r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5025" y="2883450"/>
            <a:ext cx="7942199" cy="3809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/>
        </p:nvSpPr>
        <p:spPr>
          <a:xfrm>
            <a:off x="7031825" y="774400"/>
            <a:ext cx="1295400" cy="83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Single Column Excel Spreadsheet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5105400" y="3919101"/>
            <a:ext cx="1676399" cy="5767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Once you UPLOAD the file, Click NEXT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Shape 12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30093"/>
            <a:ext cx="7996604" cy="5996068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/>
          <p:nvPr/>
        </p:nvSpPr>
        <p:spPr>
          <a:xfrm>
            <a:off x="5486400" y="1064400"/>
            <a:ext cx="1676399" cy="1524000"/>
          </a:xfrm>
          <a:prstGeom prst="wedgeRoundRectCallout">
            <a:avLst>
              <a:gd name="adj1" fmla="val -117080"/>
              <a:gd name="adj2" fmla="val 46437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If you uploaded choices from Excel, you can also add more choices manually here</a:t>
            </a:r>
          </a:p>
        </p:txBody>
      </p:sp>
      <p:sp>
        <p:nvSpPr>
          <p:cNvPr id="126" name="Shape 126"/>
          <p:cNvSpPr/>
          <p:nvPr/>
        </p:nvSpPr>
        <p:spPr>
          <a:xfrm>
            <a:off x="6781800" y="3429000"/>
            <a:ext cx="1447800" cy="1371599"/>
          </a:xfrm>
          <a:prstGeom prst="wedgeRoundRectCallout">
            <a:avLst>
              <a:gd name="adj1" fmla="val -70082"/>
              <a:gd name="adj2" fmla="val 26723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 smtClean="0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… And you </a:t>
            </a:r>
            <a:r>
              <a:rPr lang="en-US" sz="1600" dirty="0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can remove any unwanted choices here</a:t>
            </a:r>
          </a:p>
        </p:txBody>
      </p:sp>
      <p:sp>
        <p:nvSpPr>
          <p:cNvPr id="127" name="Shape 127"/>
          <p:cNvSpPr/>
          <p:nvPr/>
        </p:nvSpPr>
        <p:spPr>
          <a:xfrm>
            <a:off x="4724400" y="5257800"/>
            <a:ext cx="1904999" cy="966299"/>
          </a:xfrm>
          <a:prstGeom prst="wedgeRoundRectCallout">
            <a:avLst>
              <a:gd name="adj1" fmla="val 87335"/>
              <a:gd name="adj2" fmla="val 20854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rgbClr val="E28700"/>
                </a:solidFill>
                <a:latin typeface="Calibri"/>
                <a:ea typeface="Calibri"/>
                <a:cs typeface="Calibri"/>
                <a:sym typeface="Calibri"/>
              </a:rPr>
              <a:t>Once you are </a:t>
            </a:r>
            <a:r>
              <a:rPr lang="en-US" sz="1600" dirty="0" smtClean="0">
                <a:solidFill>
                  <a:srgbClr val="E28700"/>
                </a:solidFill>
                <a:latin typeface="Calibri"/>
                <a:ea typeface="Calibri"/>
                <a:cs typeface="Calibri"/>
                <a:sym typeface="Calibri"/>
              </a:rPr>
              <a:t>done with loading all the choices, </a:t>
            </a:r>
            <a:r>
              <a:rPr lang="en-US" sz="1600" dirty="0">
                <a:solidFill>
                  <a:srgbClr val="E28700"/>
                </a:solidFill>
                <a:latin typeface="Calibri"/>
                <a:ea typeface="Calibri"/>
                <a:cs typeface="Calibri"/>
                <a:sym typeface="Calibri"/>
              </a:rPr>
              <a:t>click NEXT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799" y="2731399"/>
            <a:ext cx="8485199" cy="3974099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/>
        </p:nvSpPr>
        <p:spPr>
          <a:xfrm>
            <a:off x="304800" y="135025"/>
            <a:ext cx="8485199" cy="2411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u="sng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 3: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you need to select the criteria upon which the comparison &amp; Ranking will be conducted. Up to 5 criteria are allowed. For your convenience, there are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pre-defined criteria, but you can define your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own (but the maximum will still be 5).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example below, only 3 criteria were selected as the basis for comparison.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you are done with criterial selection, click “COMPARE CHOICES”</a:t>
            </a:r>
          </a:p>
        </p:txBody>
      </p:sp>
      <p:sp>
        <p:nvSpPr>
          <p:cNvPr id="134" name="Shape 134"/>
          <p:cNvSpPr/>
          <p:nvPr/>
        </p:nvSpPr>
        <p:spPr>
          <a:xfrm>
            <a:off x="2743200" y="5416604"/>
            <a:ext cx="1676399" cy="685799"/>
          </a:xfrm>
          <a:prstGeom prst="wedgeRoundRectCallout">
            <a:avLst>
              <a:gd name="adj1" fmla="val -120516"/>
              <a:gd name="adj2" fmla="val -5322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 add and define your own criteria here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6940904" y="5961331"/>
            <a:ext cx="350106" cy="282145"/>
          </a:xfrm>
          <a:prstGeom prst="stripedRightArrow">
            <a:avLst>
              <a:gd name="adj1" fmla="val 43051"/>
              <a:gd name="adj2" fmla="val 46396"/>
            </a:avLst>
          </a:prstGeom>
          <a:solidFill>
            <a:schemeClr val="accent6">
              <a:lumMod val="75000"/>
              <a:alpha val="89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257800" y="5871570"/>
            <a:ext cx="157607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you 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done </a:t>
            </a:r>
            <a:endParaRPr lang="en-US" sz="12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criterial selection</a:t>
            </a:r>
            <a:endParaRPr lang="en-US" sz="1200" dirty="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4687" y="2239499"/>
            <a:ext cx="8007900" cy="5270426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284400" y="76200"/>
            <a:ext cx="8478600" cy="2163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u="sng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 4:</a:t>
            </a:r>
            <a:r>
              <a:rPr lang="en-US" sz="17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 WINDOW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where you start using the DS 21 algorithm to Rank &amp; Prioritize choices, projects, ideas,  budget items, etc.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red dots represent a ‘Point of Comparison’ between two choices. You must compare ALL pairs of choices before the results can be shown. If unable to finish all comparisons, you can </a:t>
            </a:r>
            <a:r>
              <a:rPr lang="en-US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 the session 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 later time  </a:t>
            </a:r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52600" y="4648200"/>
            <a:ext cx="1758925" cy="1370142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/>
          <p:nvPr/>
        </p:nvSpPr>
        <p:spPr>
          <a:xfrm>
            <a:off x="3915000" y="4428730"/>
            <a:ext cx="1676399" cy="1166933"/>
          </a:xfrm>
          <a:prstGeom prst="wedgeRoundRectCallout">
            <a:avLst>
              <a:gd name="adj1" fmla="val -116651"/>
              <a:gd name="adj2" fmla="val 51449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you have finished comparing choices in any given </a:t>
            </a:r>
            <a:r>
              <a:rPr lang="en-US" sz="1200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RED DOT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it will </a:t>
            </a:r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automatically turn </a:t>
            </a:r>
            <a:r>
              <a:rPr lang="en-US" sz="1200" dirty="0" smtClean="0">
                <a:solidFill>
                  <a:srgbClr val="116920"/>
                </a:solidFill>
                <a:latin typeface="Calibri"/>
                <a:ea typeface="Calibri"/>
                <a:cs typeface="Calibri"/>
                <a:sym typeface="Calibri"/>
              </a:rPr>
              <a:t>GREEN</a:t>
            </a:r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2225213" y="2631989"/>
            <a:ext cx="4962301" cy="703200"/>
          </a:xfrm>
          <a:prstGeom prst="ellipse">
            <a:avLst/>
          </a:prstGeom>
          <a:noFill/>
          <a:ln w="25400" cap="flat" cmpd="sng">
            <a:solidFill>
              <a:srgbClr val="E36C0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4260000" algn="t" rotWithShape="0">
              <a:prstClr val="black">
                <a:alpha val="78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2200" y="2573675"/>
            <a:ext cx="7772400" cy="49443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 txBox="1"/>
          <p:nvPr/>
        </p:nvSpPr>
        <p:spPr>
          <a:xfrm>
            <a:off x="304800" y="76200"/>
            <a:ext cx="8305799" cy="235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400" b="1" u="sng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STEP 5</a:t>
            </a:r>
            <a:r>
              <a:rPr lang="en-US" sz="2400" b="1" u="sng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5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05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the ‘</a:t>
            </a:r>
            <a:r>
              <a:rPr lang="en-US" sz="1800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RED DOTS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to start comparing choices. This screen shows a comparison between 2 choices based on 3 criteria. In this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example;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Financial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criteria, ‘Site Security’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more important than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‘Equipment Upgrade’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a factor of 1 degree,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whereas when using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Legal Criteria,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‘Equipment Upgrade’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more important than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‘Site Security’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a factor of 2. You must finish all comparisons before you can display the results </a:t>
            </a:r>
          </a:p>
        </p:txBody>
      </p:sp>
      <p:sp>
        <p:nvSpPr>
          <p:cNvPr id="150" name="Shape 150"/>
          <p:cNvSpPr/>
          <p:nvPr/>
        </p:nvSpPr>
        <p:spPr>
          <a:xfrm>
            <a:off x="4485498" y="6248400"/>
            <a:ext cx="1676399" cy="914400"/>
          </a:xfrm>
          <a:prstGeom prst="wedgeRoundRectCallout">
            <a:avLst>
              <a:gd name="adj1" fmla="val 131166"/>
              <a:gd name="adj2" fmla="val 39035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are comparing a large number of choices, you will need to scroll to see all ‘</a:t>
            </a:r>
            <a:r>
              <a:rPr lang="en-US" sz="1200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RED DOTS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647</Words>
  <Application>Microsoft Office PowerPoint</Application>
  <PresentationFormat>On-screen Show (4:3)</PresentationFormat>
  <Paragraphs>77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Dr_Sam</dc:creator>
  <cp:lastModifiedBy>Sam Homer</cp:lastModifiedBy>
  <cp:revision>34</cp:revision>
  <dcterms:modified xsi:type="dcterms:W3CDTF">2016-02-25T03:29:15Z</dcterms:modified>
</cp:coreProperties>
</file>